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1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9"/>
  </p:normalViewPr>
  <p:slideViewPr>
    <p:cSldViewPr snapToGrid="0" snapToObjects="1">
      <p:cViewPr varScale="1">
        <p:scale>
          <a:sx n="87" d="100"/>
          <a:sy n="87" d="100"/>
        </p:scale>
        <p:origin x="10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Sales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63500" cap="rnd">
              <a:noFill/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2010.0</c:v>
                </c:pt>
                <c:pt idx="1">
                  <c:v>2011.0</c:v>
                </c:pt>
                <c:pt idx="2">
                  <c:v>2012.0</c:v>
                </c:pt>
                <c:pt idx="3">
                  <c:v>2014.0</c:v>
                </c:pt>
                <c:pt idx="4">
                  <c:v>2015.0</c:v>
                </c:pt>
              </c:numCache>
            </c:numRef>
          </c:xVal>
          <c:yVal>
            <c:numRef>
              <c:f>Sheet1!$B$2:$B$6</c:f>
              <c:numCache>
                <c:formatCode>#,##0</c:formatCode>
                <c:ptCount val="5"/>
                <c:pt idx="0">
                  <c:v>10000.0</c:v>
                </c:pt>
                <c:pt idx="1">
                  <c:v>15000.0</c:v>
                </c:pt>
                <c:pt idx="2">
                  <c:v>20000.0</c:v>
                </c:pt>
                <c:pt idx="3">
                  <c:v>30000.0</c:v>
                </c:pt>
                <c:pt idx="4">
                  <c:v>35000.0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2044352"/>
        <c:axId val="612046400"/>
      </c:scatterChart>
      <c:valAx>
        <c:axId val="612044352"/>
        <c:scaling>
          <c:orientation val="minMax"/>
          <c:max val="2015.0"/>
          <c:min val="201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2046400"/>
        <c:crosses val="autoZero"/>
        <c:crossBetween val="midCat"/>
      </c:valAx>
      <c:valAx>
        <c:axId val="612046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20443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Unique</a:t>
            </a:r>
            <a:r>
              <a:rPr lang="en-US" baseline="0" dirty="0" smtClean="0"/>
              <a:t> Visitors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63500" cap="rnd">
              <a:noFill/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  <c:pt idx="4">
                  <c:v>2016.0</c:v>
                </c:pt>
              </c:numCache>
            </c:numRef>
          </c:xVal>
          <c:yVal>
            <c:numRef>
              <c:f>Sheet1!$B$2:$B$6</c:f>
              <c:numCache>
                <c:formatCode>#,##0</c:formatCode>
                <c:ptCount val="5"/>
                <c:pt idx="0">
                  <c:v>300.0</c:v>
                </c:pt>
                <c:pt idx="1">
                  <c:v>400.0</c:v>
                </c:pt>
                <c:pt idx="2">
                  <c:v>500.0</c:v>
                </c:pt>
                <c:pt idx="3">
                  <c:v>600.0</c:v>
                </c:pt>
                <c:pt idx="4">
                  <c:v>700.0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8668944"/>
        <c:axId val="638671424"/>
      </c:scatterChart>
      <c:valAx>
        <c:axId val="638668944"/>
        <c:scaling>
          <c:orientation val="minMax"/>
          <c:max val="2017.0"/>
          <c:min val="2012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8671424"/>
        <c:crosses val="autoZero"/>
        <c:crossBetween val="midCat"/>
      </c:valAx>
      <c:valAx>
        <c:axId val="638671424"/>
        <c:scaling>
          <c:orientation val="minMax"/>
          <c:max val="10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86689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Sales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635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5"/>
            <c:marker>
              <c:symbol val="circle"/>
              <c:size val="15"/>
              <c:spPr>
                <a:solidFill>
                  <a:srgbClr val="FF0000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</c:dPt>
          <c:xVal>
            <c:numRef>
              <c:f>Sheet1!$A$2:$A$7</c:f>
              <c:numCache>
                <c:formatCode>General</c:formatCode>
                <c:ptCount val="6"/>
                <c:pt idx="0">
                  <c:v>2010.0</c:v>
                </c:pt>
                <c:pt idx="1">
                  <c:v>2011.0</c:v>
                </c:pt>
                <c:pt idx="2">
                  <c:v>2012.0</c:v>
                </c:pt>
                <c:pt idx="3">
                  <c:v>2014.0</c:v>
                </c:pt>
                <c:pt idx="4">
                  <c:v>2015.0</c:v>
                </c:pt>
                <c:pt idx="5">
                  <c:v>2013.0</c:v>
                </c:pt>
              </c:numCache>
            </c:numRef>
          </c:xVal>
          <c:yVal>
            <c:numRef>
              <c:f>Sheet1!$B$2:$B$7</c:f>
              <c:numCache>
                <c:formatCode>#,##0</c:formatCode>
                <c:ptCount val="6"/>
                <c:pt idx="0">
                  <c:v>10000.0</c:v>
                </c:pt>
                <c:pt idx="1">
                  <c:v>15000.0</c:v>
                </c:pt>
                <c:pt idx="2">
                  <c:v>20000.0</c:v>
                </c:pt>
                <c:pt idx="3">
                  <c:v>30000.0</c:v>
                </c:pt>
                <c:pt idx="4">
                  <c:v>35000.0</c:v>
                </c:pt>
                <c:pt idx="5" formatCode="General">
                  <c:v>25000.0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7614992"/>
        <c:axId val="717617744"/>
      </c:scatterChart>
      <c:valAx>
        <c:axId val="717614992"/>
        <c:scaling>
          <c:orientation val="minMax"/>
          <c:max val="2015.0"/>
          <c:min val="201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617744"/>
        <c:crosses val="autoZero"/>
        <c:crossBetween val="midCat"/>
      </c:valAx>
      <c:valAx>
        <c:axId val="717617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6149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Unique</a:t>
            </a:r>
            <a:r>
              <a:rPr lang="en-US" baseline="0" dirty="0" smtClean="0"/>
              <a:t> Visitors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635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5"/>
            <c:marker>
              <c:symbol val="circle"/>
              <c:size val="15"/>
              <c:spPr>
                <a:solidFill>
                  <a:srgbClr val="FF0000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</c:dPt>
          <c:xVal>
            <c:numRef>
              <c:f>Sheet1!$A$2:$A$7</c:f>
              <c:numCache>
                <c:formatCode>General</c:formatCode>
                <c:ptCount val="6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  <c:pt idx="4">
                  <c:v>2016.0</c:v>
                </c:pt>
                <c:pt idx="5">
                  <c:v>2017.0</c:v>
                </c:pt>
              </c:numCache>
            </c:numRef>
          </c:xVal>
          <c:yVal>
            <c:numRef>
              <c:f>Sheet1!$B$2:$B$7</c:f>
              <c:numCache>
                <c:formatCode>#,##0</c:formatCode>
                <c:ptCount val="6"/>
                <c:pt idx="0">
                  <c:v>300.0</c:v>
                </c:pt>
                <c:pt idx="1">
                  <c:v>400.0</c:v>
                </c:pt>
                <c:pt idx="2">
                  <c:v>500.0</c:v>
                </c:pt>
                <c:pt idx="3">
                  <c:v>600.0</c:v>
                </c:pt>
                <c:pt idx="4">
                  <c:v>700.0</c:v>
                </c:pt>
                <c:pt idx="5" formatCode="General">
                  <c:v>800.0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7632000"/>
        <c:axId val="717634480"/>
      </c:scatterChart>
      <c:valAx>
        <c:axId val="717632000"/>
        <c:scaling>
          <c:orientation val="minMax"/>
          <c:max val="2017.0"/>
          <c:min val="2012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634480"/>
        <c:crosses val="autoZero"/>
        <c:crossBetween val="midCat"/>
      </c:valAx>
      <c:valAx>
        <c:axId val="717634480"/>
        <c:scaling>
          <c:orientation val="minMax"/>
          <c:max val="10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6320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89C78B-3D70-8A40-9ED4-75AFE478960B}" type="datetimeFigureOut">
              <a:rPr lang="en-US" smtClean="0"/>
              <a:t>10/5/17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13C02-35FD-1F4D-8973-0997609E4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54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13C02-35FD-1F4D-8973-0997609E4E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46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DDF4-7EEC-D049-8EED-132C15C5845C}" type="datetime1">
              <a:rPr lang="en-US" smtClean="0"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EEDB-4F96-274D-999D-1AE61BBD7E14}" type="datetime1">
              <a:rPr lang="en-US" smtClean="0"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6FF9-810A-8244-98CD-F34D85900643}" type="datetime1">
              <a:rPr lang="en-US" smtClean="0"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A9108-0FF0-8F4D-B661-B2F314887DD1}" type="datetime1">
              <a:rPr lang="en-US" smtClean="0"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29B63-3983-E04C-BF9E-CB3EC7DC1F3D}" type="datetime1">
              <a:rPr lang="en-US" smtClean="0"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1BB1-92DE-D14C-B711-94114208E407}" type="datetime1">
              <a:rPr lang="en-US" smtClean="0"/>
              <a:t>10/5/17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29A8-E225-BB42-8079-7651072755EC}" type="datetime1">
              <a:rPr lang="en-US" smtClean="0"/>
              <a:t>10/5/17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C81C-CF97-854E-9096-16BA2AA38279}" type="datetime1">
              <a:rPr lang="en-US" smtClean="0"/>
              <a:t>10/5/17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F0FD4-44AA-4142-93CE-5B0A5E7B9440}" type="datetime1">
              <a:rPr lang="en-US" smtClean="0"/>
              <a:t>10/5/17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890F-DEF6-1444-A8BB-1A3B9640351E}" type="datetime1">
              <a:rPr lang="en-US" smtClean="0"/>
              <a:t>10/5/17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1917F-3333-4B41-95B9-150EDDB5C3AA}" type="datetime1">
              <a:rPr lang="en-US" smtClean="0"/>
              <a:t>10/5/17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1FE90-932D-CD4E-AA18-40BDC8257E16}" type="datetime1">
              <a:rPr lang="en-US" smtClean="0"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35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4310325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hyperlink" Target="https://commons.wikimedia.org/w/index.php?curid=112920" TargetMode="External"/><Relationship Id="rId5" Type="http://schemas.openxmlformats.org/officeDocument/2006/relationships/hyperlink" Target="https://commons.wikimedia.org/w/index.php?curid=851840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3.xml"/><Relationship Id="rId3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Relationship Id="rId3" Type="http://schemas.openxmlformats.org/officeDocument/2006/relationships/hyperlink" Target="https://commons.wikimedia.org/w/index.php?curid=11967659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Relationship Id="rId3" Type="http://schemas.openxmlformats.org/officeDocument/2006/relationships/hyperlink" Target="https://commons.wikimedia.org/w/index.php?curid=409980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en.wikipedia.org/wiki/Coefficient_of_determination" TargetMode="External"/><Relationship Id="rId5" Type="http://schemas.openxmlformats.org/officeDocument/2006/relationships/hyperlink" Target="https://commons.wikimedia.org/w/index.php?curid=11398293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f"/><Relationship Id="rId3" Type="http://schemas.openxmlformats.org/officeDocument/2006/relationships/hyperlink" Target="https://commons.wikimedia.org/w/index.php?curid=983845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Business Intelligence Fundamentals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Week 6: Mathematical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536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</a:t>
            </a:r>
            <a:r>
              <a:rPr lang="mr-IN" dirty="0" smtClean="0"/>
              <a:t>–</a:t>
            </a:r>
            <a:r>
              <a:rPr lang="en-US" dirty="0" smtClean="0"/>
              <a:t> Part 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740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Regression in which the dependent variable is categorical</a:t>
            </a:r>
          </a:p>
          <a:p>
            <a:r>
              <a:rPr lang="en-US" dirty="0" smtClean="0"/>
              <a:t>Simplest case covers binary dependent variables</a:t>
            </a:r>
          </a:p>
          <a:p>
            <a:r>
              <a:rPr lang="en-US" dirty="0" smtClean="0"/>
              <a:t>Examples: pass/fail, win/lose, alive/dead</a:t>
            </a:r>
          </a:p>
          <a:p>
            <a:r>
              <a:rPr lang="en-US" dirty="0" smtClean="0"/>
              <a:t>Methods exist when more than two outcomes are possible</a:t>
            </a:r>
          </a:p>
          <a:p>
            <a:r>
              <a:rPr lang="en-US" dirty="0" smtClean="0"/>
              <a:t>Assumes data can be modeled with a logistic </a:t>
            </a:r>
            <a:r>
              <a:rPr lang="en-US" dirty="0" smtClean="0"/>
              <a:t>function</a:t>
            </a:r>
          </a:p>
          <a:p>
            <a:r>
              <a:rPr lang="en-US" dirty="0" smtClean="0"/>
              <a:t>Often divide observation data into training and testing sets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690688"/>
            <a:ext cx="5181600" cy="345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559834"/>
            <a:ext cx="1112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By </a:t>
            </a:r>
            <a:r>
              <a:rPr lang="en-US" sz="1200" dirty="0" err="1"/>
              <a:t>Qef</a:t>
            </a:r>
            <a:r>
              <a:rPr lang="en-US" sz="1200" dirty="0"/>
              <a:t> (talk) - Created from scratch with </a:t>
            </a:r>
            <a:r>
              <a:rPr lang="en-US" sz="1200" dirty="0" err="1"/>
              <a:t>gnuplot</a:t>
            </a:r>
            <a:r>
              <a:rPr lang="en-US" sz="1200" dirty="0"/>
              <a:t>, Public Domain,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commons.wikimedia.org/w/index.php?curid=4310325</a:t>
            </a:r>
            <a:endParaRPr lang="en-US" sz="12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50" y="5192061"/>
            <a:ext cx="2171700" cy="6604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120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- Part II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29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30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20469"/>
            <a:ext cx="10058400" cy="78019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Example </a:t>
            </a:r>
            <a:r>
              <a:rPr lang="mr-IN" sz="3600" dirty="0" smtClean="0"/>
              <a:t>–</a:t>
            </a:r>
            <a:r>
              <a:rPr lang="en-US" sz="3600" dirty="0" smtClean="0"/>
              <a:t> Determine Missing Values</a:t>
            </a:r>
            <a:endParaRPr lang="en-US" sz="36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46503697"/>
              </p:ext>
            </p:extLst>
          </p:nvPr>
        </p:nvGraphicFramePr>
        <p:xfrm>
          <a:off x="6555635" y="1270000"/>
          <a:ext cx="4938712" cy="5096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25822313"/>
              </p:ext>
            </p:extLst>
          </p:nvPr>
        </p:nvGraphicFramePr>
        <p:xfrm>
          <a:off x="1097280" y="3378329"/>
          <a:ext cx="4937126" cy="2988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563"/>
                <a:gridCol w="2468563"/>
              </a:tblGrid>
              <a:tr h="426898">
                <a:tc>
                  <a:txBody>
                    <a:bodyPr/>
                    <a:lstStyle/>
                    <a:p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Sales ($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426898">
                <a:tc>
                  <a:txBody>
                    <a:bodyPr/>
                    <a:lstStyle/>
                    <a:p>
                      <a:r>
                        <a:rPr lang="en-US" dirty="0" smtClean="0"/>
                        <a:t>2010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10,000</a:t>
                      </a:r>
                      <a:endParaRPr lang="en-US" dirty="0"/>
                    </a:p>
                  </a:txBody>
                  <a:tcPr/>
                </a:tc>
              </a:tr>
              <a:tr h="426898">
                <a:tc>
                  <a:txBody>
                    <a:bodyPr/>
                    <a:lstStyle/>
                    <a:p>
                      <a:r>
                        <a:rPr lang="en-US" dirty="0" smtClean="0"/>
                        <a:t>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15,000</a:t>
                      </a:r>
                      <a:endParaRPr lang="en-US" dirty="0"/>
                    </a:p>
                  </a:txBody>
                  <a:tcPr/>
                </a:tc>
              </a:tr>
              <a:tr h="426898">
                <a:tc>
                  <a:txBody>
                    <a:bodyPr/>
                    <a:lstStyle/>
                    <a:p>
                      <a:r>
                        <a:rPr lang="en-US" dirty="0" smtClean="0"/>
                        <a:t>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20,000</a:t>
                      </a:r>
                      <a:endParaRPr lang="en-US" dirty="0"/>
                    </a:p>
                  </a:txBody>
                  <a:tcPr/>
                </a:tc>
              </a:tr>
              <a:tr h="426898">
                <a:tc>
                  <a:txBody>
                    <a:bodyPr/>
                    <a:lstStyle/>
                    <a:p>
                      <a:r>
                        <a:rPr lang="en-US" dirty="0" smtClean="0"/>
                        <a:t>2013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426898">
                <a:tc>
                  <a:txBody>
                    <a:bodyPr/>
                    <a:lstStyle/>
                    <a:p>
                      <a:r>
                        <a:rPr lang="en-US" dirty="0" smtClean="0"/>
                        <a:t>2014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30,000</a:t>
                      </a:r>
                      <a:endParaRPr lang="en-US" dirty="0"/>
                    </a:p>
                  </a:txBody>
                  <a:tcPr/>
                </a:tc>
              </a:tr>
              <a:tr h="426898">
                <a:tc>
                  <a:txBody>
                    <a:bodyPr/>
                    <a:lstStyle/>
                    <a:p>
                      <a:r>
                        <a:rPr lang="en-US" dirty="0" smtClean="0"/>
                        <a:t>2015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35,000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97280" y="1270000"/>
            <a:ext cx="49371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Suppose we have sales data for each year from 2010 through 2015 with the exception of 2013.  Can we reasonably estimate what the sales for 2013 were?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705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20469"/>
            <a:ext cx="10058400" cy="78019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Example </a:t>
            </a:r>
            <a:r>
              <a:rPr lang="mr-IN" sz="3600" dirty="0" smtClean="0"/>
              <a:t>–</a:t>
            </a:r>
            <a:r>
              <a:rPr lang="en-US" sz="3600" dirty="0" smtClean="0"/>
              <a:t> Determine Future Values</a:t>
            </a:r>
            <a:endParaRPr lang="en-US" sz="36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42430525"/>
              </p:ext>
            </p:extLst>
          </p:nvPr>
        </p:nvGraphicFramePr>
        <p:xfrm>
          <a:off x="6555635" y="1270000"/>
          <a:ext cx="4938712" cy="5096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35815784"/>
              </p:ext>
            </p:extLst>
          </p:nvPr>
        </p:nvGraphicFramePr>
        <p:xfrm>
          <a:off x="1097280" y="3378329"/>
          <a:ext cx="4937126" cy="2988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563"/>
                <a:gridCol w="2468563"/>
              </a:tblGrid>
              <a:tr h="426898">
                <a:tc>
                  <a:txBody>
                    <a:bodyPr/>
                    <a:lstStyle/>
                    <a:p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Unique Visitors</a:t>
                      </a:r>
                      <a:endParaRPr lang="en-US" dirty="0"/>
                    </a:p>
                  </a:txBody>
                  <a:tcPr/>
                </a:tc>
              </a:tr>
              <a:tr h="426898">
                <a:tc>
                  <a:txBody>
                    <a:bodyPr/>
                    <a:lstStyle/>
                    <a:p>
                      <a:r>
                        <a:rPr lang="en-US" dirty="0" smtClean="0"/>
                        <a:t>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</a:tr>
              <a:tr h="426898">
                <a:tc>
                  <a:txBody>
                    <a:bodyPr/>
                    <a:lstStyle/>
                    <a:p>
                      <a:r>
                        <a:rPr lang="en-US" dirty="0" smtClean="0"/>
                        <a:t>2013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</a:tr>
              <a:tr h="426898">
                <a:tc>
                  <a:txBody>
                    <a:bodyPr/>
                    <a:lstStyle/>
                    <a:p>
                      <a:r>
                        <a:rPr lang="en-US" dirty="0" smtClean="0"/>
                        <a:t>2014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/>
                </a:tc>
              </a:tr>
              <a:tr h="426898">
                <a:tc>
                  <a:txBody>
                    <a:bodyPr/>
                    <a:lstStyle/>
                    <a:p>
                      <a:r>
                        <a:rPr lang="en-US" dirty="0" smtClean="0"/>
                        <a:t>2015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600</a:t>
                      </a:r>
                      <a:endParaRPr lang="en-US" dirty="0"/>
                    </a:p>
                  </a:txBody>
                  <a:tcPr/>
                </a:tc>
              </a:tr>
              <a:tr h="426898">
                <a:tc>
                  <a:txBody>
                    <a:bodyPr/>
                    <a:lstStyle/>
                    <a:p>
                      <a:r>
                        <a:rPr lang="en-US" dirty="0" smtClean="0"/>
                        <a:t>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700</a:t>
                      </a:r>
                      <a:endParaRPr lang="en-US" dirty="0"/>
                    </a:p>
                  </a:txBody>
                  <a:tcPr/>
                </a:tc>
              </a:tr>
              <a:tr h="426898">
                <a:tc>
                  <a:txBody>
                    <a:bodyPr/>
                    <a:lstStyle/>
                    <a:p>
                      <a:r>
                        <a:rPr lang="en-US" dirty="0" smtClean="0"/>
                        <a:t>2017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97280" y="1117599"/>
            <a:ext cx="49371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Suppose we track the number of unique visitors to a website and that we have data for each year from 2012 through 2016.  Can we reasonably predict the number of unique visitors for 2017?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877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description of </a:t>
            </a:r>
            <a:r>
              <a:rPr lang="en-US" dirty="0" smtClean="0"/>
              <a:t>interacting or independent parts of a </a:t>
            </a:r>
            <a:br>
              <a:rPr lang="en-US" dirty="0" smtClean="0"/>
            </a:br>
            <a:r>
              <a:rPr lang="en-US" dirty="0" smtClean="0"/>
              <a:t>“whole”</a:t>
            </a:r>
            <a:r>
              <a:rPr lang="en-US" dirty="0"/>
              <a:t> using mathematical </a:t>
            </a:r>
            <a:r>
              <a:rPr lang="en-US" dirty="0" smtClean="0"/>
              <a:t>concepts </a:t>
            </a:r>
            <a:r>
              <a:rPr lang="en-US" dirty="0"/>
              <a:t>and </a:t>
            </a:r>
            <a:r>
              <a:rPr lang="en-US" dirty="0" smtClean="0"/>
              <a:t>language</a:t>
            </a:r>
          </a:p>
          <a:p>
            <a:r>
              <a:rPr lang="en-US" dirty="0" smtClean="0"/>
              <a:t>Can be descriptive, predictive, or prescriptive</a:t>
            </a:r>
          </a:p>
          <a:p>
            <a:r>
              <a:rPr lang="en-US" dirty="0" smtClean="0"/>
              <a:t>Though models can be very complex, many tools exist to create and work with them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034" y="534456"/>
            <a:ext cx="3835400" cy="302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434" y="3557056"/>
            <a:ext cx="3022599" cy="24180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40034" y="5975135"/>
            <a:ext cx="4313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Seven Bridges of </a:t>
            </a:r>
            <a:r>
              <a:rPr lang="en-US" dirty="0" err="1" smtClean="0"/>
              <a:t>Königsberg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7066" y="6311900"/>
            <a:ext cx="1171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By Bogdan </a:t>
            </a:r>
            <a:r>
              <a:rPr lang="en-US" sz="1200" dirty="0" err="1"/>
              <a:t>Giuşcă</a:t>
            </a:r>
            <a:r>
              <a:rPr lang="en-US" sz="1200" dirty="0"/>
              <a:t> - Public domain (PD), based on the image, CC BY-SA 3.0,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commons.wikimedia.org/w/index.php?curid=112920</a:t>
            </a:r>
            <a:endParaRPr lang="en-US" sz="1200" dirty="0" smtClean="0"/>
          </a:p>
          <a:p>
            <a:r>
              <a:rPr lang="en-US" sz="1200" dirty="0"/>
              <a:t>CC BY-SA 3.0, </a:t>
            </a:r>
            <a:r>
              <a:rPr lang="en-US" sz="1200" dirty="0">
                <a:hlinkClick r:id="rId5"/>
              </a:rPr>
              <a:t>https</a:t>
            </a:r>
            <a:r>
              <a:rPr lang="en-US" sz="1200" dirty="0" smtClean="0">
                <a:hlinkClick r:id="rId5"/>
              </a:rPr>
              <a:t>://commons.wikimedia.org/w/index.php?curid=851840</a:t>
            </a:r>
            <a:endParaRPr lang="en-US" sz="1200" dirty="0" smtClean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13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Models</a:t>
            </a:r>
            <a:endParaRPr lang="en-US" dirty="0"/>
          </a:p>
        </p:txBody>
      </p:sp>
      <p:graphicFrame>
        <p:nvGraphicFramePr>
          <p:cNvPr id="5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34774843"/>
              </p:ext>
            </p:extLst>
          </p:nvPr>
        </p:nvGraphicFramePr>
        <p:xfrm>
          <a:off x="838200" y="1671109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63403427"/>
              </p:ext>
            </p:extLst>
          </p:nvPr>
        </p:nvGraphicFramePr>
        <p:xfrm>
          <a:off x="6172200" y="1690688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38200" y="6042026"/>
            <a:ext cx="518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Sales = 500 * (Year </a:t>
            </a:r>
            <a:r>
              <a:rPr lang="mr-IN" dirty="0" smtClean="0"/>
              <a:t>–</a:t>
            </a:r>
            <a:r>
              <a:rPr lang="en-US" dirty="0" smtClean="0"/>
              <a:t> 2010) + 10000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198" y="6022447"/>
            <a:ext cx="518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Visitors = 100 * (Year </a:t>
            </a:r>
            <a:r>
              <a:rPr lang="mr-IN" dirty="0" smtClean="0"/>
              <a:t>–</a:t>
            </a:r>
            <a:r>
              <a:rPr lang="en-US" dirty="0" smtClean="0"/>
              <a:t> 2012) + 300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730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Statistical process for estimating relationship between one or more independent variables and a dependent variable</a:t>
            </a:r>
          </a:p>
          <a:p>
            <a:r>
              <a:rPr lang="en-US" dirty="0" smtClean="0"/>
              <a:t>Can be use for both interpolation and extrapolation</a:t>
            </a:r>
          </a:p>
          <a:p>
            <a:r>
              <a:rPr lang="en-US" dirty="0" smtClean="0"/>
              <a:t>Extrapolated values often accompanied by indication of uncertainty</a:t>
            </a:r>
          </a:p>
          <a:p>
            <a:r>
              <a:rPr lang="en-US" dirty="0" smtClean="0"/>
              <a:t>We’ll look at two types: linear and logistic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85924"/>
            <a:ext cx="5181600" cy="34307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6400" y="6495200"/>
            <a:ext cx="1122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By </a:t>
            </a:r>
            <a:r>
              <a:rPr lang="en-US" sz="1200" dirty="0" err="1"/>
              <a:t>Sewaqu</a:t>
            </a:r>
            <a:r>
              <a:rPr lang="en-US" sz="1200" dirty="0"/>
              <a:t> - Own work, Public Domain,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commons.wikimedia.org/w/index.php?curid=11967659</a:t>
            </a:r>
            <a:endParaRPr lang="en-US" sz="1200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61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44862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Attempts to model the relationship between independent variables and the dependent variable in the form of a line</a:t>
            </a:r>
          </a:p>
          <a:p>
            <a:r>
              <a:rPr lang="en-US" dirty="0" smtClean="0"/>
              <a:t>Ordinary least squares, a common type of linear regression, attempts to minimize difference (green line) between observed values (red dots) and values on the regression line (blue line)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9333" y="1174273"/>
            <a:ext cx="3970388" cy="50026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4133" y="6581001"/>
            <a:ext cx="11243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By Oleg </a:t>
            </a:r>
            <a:r>
              <a:rPr lang="en-US" sz="1200" dirty="0" err="1"/>
              <a:t>Alexandrov</a:t>
            </a:r>
            <a:r>
              <a:rPr lang="en-US" sz="1200" dirty="0"/>
              <a:t> - self-made with MATLAB, Public Domain,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commons.wikimedia.org/w/index.php?curid=4099808</a:t>
            </a:r>
            <a:endParaRPr lang="en-US" sz="12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289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Typically, the coefficients of a linear equation are calculated: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 = B</a:t>
            </a:r>
            <a:r>
              <a:rPr lang="en-US" baseline="-25000" dirty="0" smtClean="0"/>
              <a:t>0</a:t>
            </a:r>
            <a:r>
              <a:rPr lang="en-US" dirty="0" smtClean="0"/>
              <a:t> + B</a:t>
            </a:r>
            <a:r>
              <a:rPr lang="en-US" baseline="-25000" dirty="0" smtClean="0"/>
              <a:t>1</a:t>
            </a:r>
            <a:r>
              <a:rPr lang="en-US" dirty="0" smtClean="0"/>
              <a:t>X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where B</a:t>
            </a:r>
            <a:r>
              <a:rPr lang="en-US" baseline="-25000" dirty="0" smtClean="0"/>
              <a:t>0</a:t>
            </a:r>
            <a:r>
              <a:rPr lang="en-US" dirty="0" smtClean="0"/>
              <a:t> is the intercept and B</a:t>
            </a:r>
            <a:r>
              <a:rPr lang="en-US" baseline="-25000" dirty="0" smtClean="0"/>
              <a:t>1</a:t>
            </a:r>
            <a:r>
              <a:rPr lang="en-US" dirty="0" smtClean="0"/>
              <a:t> is the slope of the line.</a:t>
            </a:r>
          </a:p>
          <a:p>
            <a:r>
              <a:rPr lang="en-US" dirty="0" smtClean="0"/>
              <a:t>Coefficient of determination, R</a:t>
            </a:r>
            <a:r>
              <a:rPr lang="en-US" baseline="30000" dirty="0" smtClean="0"/>
              <a:t>2</a:t>
            </a:r>
            <a:r>
              <a:rPr lang="en-US" dirty="0" smtClean="0"/>
              <a:t>, is a measure of how well the regression fits the data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59485"/>
            <a:ext cx="5181600" cy="4283617"/>
          </a:xfrm>
        </p:spPr>
      </p:pic>
      <p:sp>
        <p:nvSpPr>
          <p:cNvPr id="8" name="TextBox 7"/>
          <p:cNvSpPr txBox="1"/>
          <p:nvPr/>
        </p:nvSpPr>
        <p:spPr>
          <a:xfrm>
            <a:off x="313266" y="6345760"/>
            <a:ext cx="11565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en.wikipedia.org/wiki/Coefficient_of_determination</a:t>
            </a:r>
            <a:endParaRPr lang="en-US" sz="1200" dirty="0" smtClean="0"/>
          </a:p>
          <a:p>
            <a:r>
              <a:rPr lang="en-US" sz="1200" dirty="0"/>
              <a:t>By </a:t>
            </a:r>
            <a:r>
              <a:rPr lang="en-US" sz="1200" dirty="0" err="1"/>
              <a:t>Orzetto</a:t>
            </a:r>
            <a:r>
              <a:rPr lang="en-US" sz="1200" dirty="0"/>
              <a:t> - Own work, CC BY-SA 3.0, </a:t>
            </a:r>
            <a:r>
              <a:rPr lang="en-US" sz="1200" dirty="0">
                <a:hlinkClick r:id="rId5"/>
              </a:rPr>
              <a:t>https://</a:t>
            </a:r>
            <a:r>
              <a:rPr lang="en-US" sz="1200" dirty="0" smtClean="0">
                <a:hlinkClick r:id="rId5"/>
              </a:rPr>
              <a:t>commons.wikimedia.org/w/index.php?curid=11398293</a:t>
            </a:r>
            <a:endParaRPr lang="en-US" sz="1200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1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- </a:t>
            </a:r>
            <a:r>
              <a:rPr lang="en-US" dirty="0" err="1" smtClean="0"/>
              <a:t>Anscombe’s</a:t>
            </a:r>
            <a:r>
              <a:rPr lang="en-US" dirty="0" smtClean="0"/>
              <a:t> quartet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08885487"/>
              </p:ext>
            </p:extLst>
          </p:nvPr>
        </p:nvGraphicFramePr>
        <p:xfrm>
          <a:off x="474133" y="1825625"/>
          <a:ext cx="5486400" cy="448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6081"/>
                <a:gridCol w="2850319"/>
              </a:tblGrid>
              <a:tr h="47350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Property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Value</a:t>
                      </a:r>
                      <a:endParaRPr lang="en-US" sz="2400" dirty="0"/>
                    </a:p>
                  </a:txBody>
                  <a:tcPr/>
                </a:tc>
              </a:tr>
              <a:tr h="47350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Mean of 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/>
                </a:tc>
              </a:tr>
              <a:tr h="47350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Variance of 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11</a:t>
                      </a:r>
                      <a:endParaRPr lang="en-US" sz="2400" dirty="0"/>
                    </a:p>
                  </a:txBody>
                  <a:tcPr/>
                </a:tc>
              </a:tr>
              <a:tr h="47350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Mean of 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7.50</a:t>
                      </a:r>
                      <a:endParaRPr lang="en-US" sz="2400" dirty="0"/>
                    </a:p>
                  </a:txBody>
                  <a:tcPr/>
                </a:tc>
              </a:tr>
              <a:tr h="47350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Variance of 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4.124</a:t>
                      </a:r>
                      <a:endParaRPr lang="en-US" sz="2400" dirty="0"/>
                    </a:p>
                  </a:txBody>
                  <a:tcPr/>
                </a:tc>
              </a:tr>
              <a:tr h="47350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Correlation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0.816</a:t>
                      </a:r>
                      <a:endParaRPr lang="en-US" sz="2400" dirty="0"/>
                    </a:p>
                  </a:txBody>
                  <a:tcPr/>
                </a:tc>
              </a:tr>
              <a:tr h="78143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Linear Regression</a:t>
                      </a:r>
                      <a:r>
                        <a:rPr lang="en-US" sz="2400" baseline="0" dirty="0" smtClean="0"/>
                        <a:t> Line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y = 3.00</a:t>
                      </a:r>
                      <a:r>
                        <a:rPr lang="en-US" sz="2400" baseline="0" dirty="0" smtClean="0"/>
                        <a:t> + 0.500x</a:t>
                      </a:r>
                      <a:endParaRPr lang="en-US" sz="2400" dirty="0"/>
                    </a:p>
                  </a:txBody>
                  <a:tcPr/>
                </a:tc>
              </a:tr>
              <a:tr h="81727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Coefficient of Determination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0.67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825625"/>
            <a:ext cx="5778633" cy="42026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0133" y="6468533"/>
            <a:ext cx="11565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By </a:t>
            </a:r>
            <a:r>
              <a:rPr lang="en-US" sz="1200" dirty="0" err="1"/>
              <a:t>Anscombe.svg</a:t>
            </a:r>
            <a:r>
              <a:rPr lang="en-US" sz="1200" dirty="0"/>
              <a:t>: </a:t>
            </a:r>
            <a:r>
              <a:rPr lang="en-US" sz="1200" dirty="0" err="1"/>
              <a:t>SchutzDerivative</a:t>
            </a:r>
            <a:r>
              <a:rPr lang="en-US" sz="1200" dirty="0"/>
              <a:t> works of this file:(label using subscripts): Avenue - </a:t>
            </a:r>
            <a:r>
              <a:rPr lang="en-US" sz="1200" dirty="0" err="1"/>
              <a:t>Anscombe.svg</a:t>
            </a:r>
            <a:r>
              <a:rPr lang="en-US" sz="1200" dirty="0"/>
              <a:t>, CC BY-SA 3.0,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commons.wikimedia.org/w/index.php?curid=9838454</a:t>
            </a:r>
            <a:endParaRPr lang="en-US" sz="1200" dirty="0" smtClean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368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2038</TotalTime>
  <Words>490</Words>
  <Application>Microsoft Macintosh PowerPoint</Application>
  <PresentationFormat>Widescreen</PresentationFormat>
  <Paragraphs>106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Mangal</vt:lpstr>
      <vt:lpstr>Arial</vt:lpstr>
      <vt:lpstr>Office Theme</vt:lpstr>
      <vt:lpstr>Business Intelligence Fundamentals</vt:lpstr>
      <vt:lpstr>Example – Determine Missing Values</vt:lpstr>
      <vt:lpstr>Example – Determine Future Values</vt:lpstr>
      <vt:lpstr>Mathematical Model</vt:lpstr>
      <vt:lpstr>Mathematical Models</vt:lpstr>
      <vt:lpstr>Regression</vt:lpstr>
      <vt:lpstr>Linear Regression</vt:lpstr>
      <vt:lpstr>Linear Regression</vt:lpstr>
      <vt:lpstr>Linear Regression - Anscombe’s quartet</vt:lpstr>
      <vt:lpstr>Lab – Part I</vt:lpstr>
      <vt:lpstr>Logistic Regression</vt:lpstr>
      <vt:lpstr>Lab - Part II</vt:lpstr>
      <vt:lpstr>Exercise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Intelligence Fundamentals</dc:title>
  <dc:creator>Arthur Neuman</dc:creator>
  <cp:lastModifiedBy>Arthur Neuman</cp:lastModifiedBy>
  <cp:revision>18</cp:revision>
  <dcterms:created xsi:type="dcterms:W3CDTF">2017-10-03T17:29:47Z</dcterms:created>
  <dcterms:modified xsi:type="dcterms:W3CDTF">2017-10-05T20:05:46Z</dcterms:modified>
</cp:coreProperties>
</file>